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63" r:id="rId5"/>
    <p:sldId id="260" r:id="rId6"/>
    <p:sldId id="265" r:id="rId7"/>
    <p:sldId id="266" r:id="rId8"/>
    <p:sldId id="262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4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D864-CC0F-4873-918C-80D5C5B51A22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EEB87-BD0D-4F22-BC44-24EB8139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ED75E-69C7-4A71-9C15-179EA571BE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18" y="3964011"/>
            <a:ext cx="56129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Senate Bill 540 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Proposal Regarding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Direct Support Organizations (DSOs)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99792" y="2913065"/>
            <a:ext cx="65527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Impact of Proposed State Legislation on FCS Foundations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7000" y="2974551"/>
            <a:ext cx="157089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9502"/>
            <a:ext cx="4000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339752" y="1491630"/>
            <a:ext cx="5616624" cy="331236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>
                <a:solidFill>
                  <a:schemeClr val="tx2"/>
                </a:solidFill>
              </a:rPr>
              <a:t>William J. Shustowski</a:t>
            </a:r>
            <a:r>
              <a:rPr lang="en-US" altLang="ko-KR" dirty="0"/>
              <a:t>, Jr., Ph.D., CFRE, AVP of Institutional Advancement and Executive Director  of the PHSC Foundation, Pasco Hernando State College; Florida Council for Resource Development Board Member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/>
                </a:solidFill>
              </a:rPr>
              <a:t>Frances </a:t>
            </a:r>
            <a:r>
              <a:rPr lang="en-US" altLang="ko-KR" b="1" dirty="0">
                <a:solidFill>
                  <a:schemeClr val="tx2"/>
                </a:solidFill>
              </a:rPr>
              <a:t>Neu</a:t>
            </a:r>
            <a:r>
              <a:rPr lang="en-US" altLang="ko-KR" dirty="0"/>
              <a:t>, VP of Institutional Advancement &amp; Executive Director of the </a:t>
            </a:r>
            <a:r>
              <a:rPr lang="en-US" altLang="ko-KR" dirty="0" smtClean="0"/>
              <a:t>SPC Foundation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smtClean="0"/>
              <a:t>St</a:t>
            </a:r>
            <a:r>
              <a:rPr lang="en-US" altLang="ko-KR" dirty="0"/>
              <a:t>. Petersburg College   </a:t>
            </a:r>
            <a:endParaRPr lang="en-US" altLang="ko-K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Stephen Shear</a:t>
            </a:r>
            <a:r>
              <a:rPr lang="en-US" altLang="ko-KR" dirty="0"/>
              <a:t>, Executive </a:t>
            </a:r>
            <a:r>
              <a:rPr lang="en-US" altLang="ko-KR" dirty="0" smtClean="0"/>
              <a:t>Director of the HCC Foundation, Hillsborough Community College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 smtClean="0"/>
              <a:t>Foundation Representatives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4" y="2559668"/>
            <a:ext cx="1100725" cy="1063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354" y="3766753"/>
            <a:ext cx="1037245" cy="1037245"/>
          </a:xfrm>
          <a:prstGeom prst="rect">
            <a:avLst/>
          </a:prstGeom>
        </p:spPr>
      </p:pic>
      <p:pic>
        <p:nvPicPr>
          <p:cNvPr id="1028" name="Picture 4" descr="Image result for pasco hernando state colle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79" y="1379281"/>
            <a:ext cx="973995" cy="10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SB540 re: DSOs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1131590"/>
            <a:ext cx="7488832" cy="3528393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/>
              <a:t>Beginning July 1, 2022, a community college board of trustees may not permit any Florida Community System institution direct-support organization to use </a:t>
            </a:r>
            <a:r>
              <a:rPr lang="en-US" altLang="ko-KR" b="1" dirty="0"/>
              <a:t>personal services</a:t>
            </a:r>
            <a:r>
              <a:rPr lang="en-US" altLang="ko-KR" dirty="0" smtClean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/>
              <a:t>The board of trustees may not permit the use of state funds for travel expenses by any Florida </a:t>
            </a:r>
            <a:r>
              <a:rPr lang="en-US" altLang="ko-KR" dirty="0" smtClean="0"/>
              <a:t>Community College System (FCCS) institution direct-support organization.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The chair of </a:t>
            </a:r>
            <a:r>
              <a:rPr lang="en-US" altLang="ko-KR" dirty="0"/>
              <a:t>the State Board of Community </a:t>
            </a:r>
            <a:r>
              <a:rPr lang="en-US" altLang="ko-KR" dirty="0" smtClean="0"/>
              <a:t>College (SBCC) </a:t>
            </a:r>
            <a:r>
              <a:rPr lang="en-US" altLang="ko-KR" dirty="0"/>
              <a:t>may appoint a representative to the board of </a:t>
            </a:r>
            <a:r>
              <a:rPr lang="en-US" altLang="ko-KR" dirty="0" smtClean="0"/>
              <a:t>directors </a:t>
            </a:r>
            <a:r>
              <a:rPr lang="en-US" altLang="ko-KR" dirty="0"/>
              <a:t>and the executive committee of any statewide direct-support organization </a:t>
            </a:r>
            <a:endParaRPr lang="en-US" altLang="ko-KR" dirty="0" smtClean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The </a:t>
            </a:r>
            <a:r>
              <a:rPr lang="en-US" altLang="ko-KR" dirty="0"/>
              <a:t>chair of the SBCC or the chair’s designee shall also serve on the board of directors and the executive committee of any DSO established to benefit FCCS </a:t>
            </a:r>
            <a:r>
              <a:rPr lang="en-US" altLang="ko-KR" dirty="0" smtClean="0"/>
              <a:t>institutions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/>
              <a:t>A statewide direct-support-organization may not use public funds to acquire, construct, maintain or operate any </a:t>
            </a:r>
            <a:r>
              <a:rPr lang="en-US" altLang="ko-KR" dirty="0" smtClean="0"/>
              <a:t>facilities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Structure &amp; Processes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90056" y="884466"/>
            <a:ext cx="6830416" cy="3775517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Funded primarily by personal gifts, charitable donations and grants to help fulfill the mission of Florida Colleges</a:t>
            </a:r>
            <a:endParaRPr lang="en-US" altLang="ko-KR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Funding is </a:t>
            </a:r>
            <a:r>
              <a:rPr lang="en-US" altLang="ko-KR" dirty="0"/>
              <a:t>primarily </a:t>
            </a:r>
            <a:r>
              <a:rPr lang="en-US" altLang="ko-KR" b="1" dirty="0"/>
              <a:t>restricted</a:t>
            </a:r>
            <a:r>
              <a:rPr lang="en-US" altLang="ko-KR" dirty="0"/>
              <a:t> - </a:t>
            </a:r>
            <a:r>
              <a:rPr lang="en-US" altLang="ko-KR" dirty="0" smtClean="0"/>
              <a:t>money can </a:t>
            </a:r>
            <a:r>
              <a:rPr lang="en-US" altLang="ko-KR" dirty="0"/>
              <a:t>only be used for specific </a:t>
            </a:r>
            <a:r>
              <a:rPr lang="en-US" altLang="ko-KR" dirty="0" smtClean="0"/>
              <a:t>purposes, providing reassurance </a:t>
            </a:r>
            <a:r>
              <a:rPr lang="en-US" altLang="ko-KR" dirty="0"/>
              <a:t>to donors that their contributions will be used in a manner they have </a:t>
            </a:r>
            <a:r>
              <a:rPr lang="en-US" altLang="ko-KR" dirty="0" smtClean="0"/>
              <a:t>chosen 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  <a:tabLst>
                <a:tab pos="4059238" algn="l"/>
              </a:tabLst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Funding is allocated toward scholarships, </a:t>
            </a:r>
            <a:r>
              <a:rPr lang="en-US" altLang="ko-KR" dirty="0"/>
              <a:t>academic programs, brick and mortar projects and overall college </a:t>
            </a:r>
            <a:r>
              <a:rPr lang="en-US" altLang="ko-KR" dirty="0" smtClean="0"/>
              <a:t>enhancement</a:t>
            </a:r>
          </a:p>
          <a:p>
            <a:pPr marL="914400" lvl="1" indent="-171450">
              <a:spcBef>
                <a:spcPts val="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raised nearly $90 million in 2016-2017 to support these areas not funded by the state</a:t>
            </a:r>
          </a:p>
          <a:p>
            <a:pPr marL="914400" lvl="1" indent="-171450">
              <a:spcBef>
                <a:spcPts val="0"/>
              </a:spcBef>
              <a:spcAft>
                <a:spcPts val="1200"/>
              </a:spcAft>
              <a:buSzPct val="120000"/>
              <a:buFont typeface="Wingdings" panose="05000000000000000000" pitchFamily="2" charset="2"/>
              <a:buChar char="ü"/>
            </a:pP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$9.8 million supported administrative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with few personnel (many of whom perform other duties beyond providing Foundation support)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Annual independent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audits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(internal and external) allow for scrutiny and  transparency of financial accounts and expenditures</a:t>
            </a:r>
            <a:r>
              <a:rPr lang="en-US" altLang="ko-KR" dirty="0" smtClean="0"/>
              <a:t>, including travel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Governed by independent boards, not politically appointed, aligned with institutional boards of trustees for dual control (</a:t>
            </a:r>
            <a:r>
              <a:rPr lang="en-US" altLang="ko-KR" i="1" dirty="0" smtClean="0"/>
              <a:t>refer to SB540 Comparative Summary Analysis and Notes from M. Brawer</a:t>
            </a:r>
            <a:r>
              <a:rPr lang="en-US" altLang="ko-KR" dirty="0" smtClean="0"/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 result for ROI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" y="1767040"/>
            <a:ext cx="173736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Donors Give to Foundations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853444" y="1275606"/>
            <a:ext cx="7056784" cy="357643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b="1" dirty="0" smtClean="0">
                <a:solidFill>
                  <a:schemeClr val="tx2"/>
                </a:solidFill>
                <a:ea typeface="Calibri" panose="020F0502020204030204" pitchFamily="34" charset="0"/>
              </a:rPr>
              <a:t>PERFORMANCE AND RESULTS </a:t>
            </a:r>
            <a:r>
              <a:rPr lang="en-US" sz="1200" dirty="0" smtClean="0">
                <a:ea typeface="Calibri" panose="020F0502020204030204" pitchFamily="34" charset="0"/>
              </a:rPr>
              <a:t> Donors rely on Foundations for the prudent </a:t>
            </a:r>
          </a:p>
          <a:p>
            <a:pPr marL="288925">
              <a:spcBef>
                <a:spcPts val="0"/>
              </a:spcBef>
              <a:buSzPct val="135000"/>
            </a:pPr>
            <a:r>
              <a:rPr lang="en-US" sz="1200" dirty="0" smtClean="0">
                <a:ea typeface="Calibri" panose="020F0502020204030204" pitchFamily="34" charset="0"/>
              </a:rPr>
              <a:t>investment and management of all gifts including cash, securities, property, bequests and </a:t>
            </a:r>
          </a:p>
          <a:p>
            <a:pPr marL="288925">
              <a:spcBef>
                <a:spcPts val="0"/>
              </a:spcBef>
              <a:buSzPct val="135000"/>
            </a:pPr>
            <a:r>
              <a:rPr lang="en-US" sz="1200" dirty="0" smtClean="0">
                <a:ea typeface="Calibri" panose="020F0502020204030204" pitchFamily="34" charset="0"/>
              </a:rPr>
              <a:t>Trusts; create a steady, reliable, long-term funding source to support scholarships and </a:t>
            </a:r>
          </a:p>
          <a:p>
            <a:pPr marL="288925">
              <a:spcBef>
                <a:spcPts val="0"/>
              </a:spcBef>
              <a:buSzPct val="135000"/>
            </a:pPr>
            <a:r>
              <a:rPr lang="en-US" sz="1200" dirty="0" smtClean="0">
                <a:ea typeface="Calibri" panose="020F0502020204030204" pitchFamily="34" charset="0"/>
              </a:rPr>
              <a:t>programs that would otherwise be paid for by tuition or state funding.</a:t>
            </a:r>
          </a:p>
          <a:p>
            <a:pPr marL="171450" indent="-171450">
              <a:spcBef>
                <a:spcPts val="0"/>
              </a:spcBef>
              <a:buSzPct val="135000"/>
              <a:buFont typeface="Arial" panose="020B0604020202020204" pitchFamily="34" charset="0"/>
              <a:buChar char="►"/>
            </a:pPr>
            <a:endParaRPr lang="en-US" altLang="ko-KR" sz="1200" dirty="0" smtClean="0"/>
          </a:p>
          <a:p>
            <a:pPr marL="285750" indent="-285750">
              <a:spcBef>
                <a:spcPts val="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b="1" dirty="0" smtClean="0">
                <a:solidFill>
                  <a:schemeClr val="tx2"/>
                </a:solidFill>
              </a:rPr>
              <a:t>ACCOUNTABILITY</a:t>
            </a:r>
            <a:r>
              <a:rPr lang="en-US" altLang="ko-KR" sz="1200" dirty="0" smtClean="0"/>
              <a:t>  Fiduciary responsibility to donors, students</a:t>
            </a:r>
            <a:r>
              <a:rPr lang="en-US" altLang="ko-KR" sz="1200" dirty="0"/>
              <a:t>, faculty, </a:t>
            </a:r>
            <a:r>
              <a:rPr lang="en-US" altLang="ko-KR" sz="1200" dirty="0" smtClean="0"/>
              <a:t>staff, trustees, media. Legally accountable to IRS and state regulatory agencies; required to file annual audit report and IRS </a:t>
            </a:r>
            <a:r>
              <a:rPr lang="en-US" altLang="ko-KR" sz="1200" dirty="0"/>
              <a:t>Form 990, a </a:t>
            </a:r>
            <a:r>
              <a:rPr lang="en-US" altLang="ko-KR" sz="1200" dirty="0" smtClean="0"/>
              <a:t>document </a:t>
            </a:r>
            <a:r>
              <a:rPr lang="en-US" altLang="ko-KR" sz="1200" dirty="0"/>
              <a:t>available for </a:t>
            </a:r>
            <a:r>
              <a:rPr lang="en-US" altLang="ko-KR" sz="1200" dirty="0" smtClean="0"/>
              <a:t>inspection and routinely available </a:t>
            </a:r>
            <a:r>
              <a:rPr lang="en-US" altLang="ko-KR" sz="1200" dirty="0"/>
              <a:t>on </a:t>
            </a:r>
            <a:r>
              <a:rPr lang="en-US" altLang="ko-KR" sz="1200" dirty="0" smtClean="0"/>
              <a:t>public websites. </a:t>
            </a:r>
          </a:p>
          <a:p>
            <a:pPr marL="171450" indent="-171450">
              <a:spcBef>
                <a:spcPts val="0"/>
              </a:spcBef>
              <a:buSzPct val="135000"/>
              <a:buFont typeface="Arial" panose="020B0604020202020204" pitchFamily="34" charset="0"/>
              <a:buChar char="►"/>
            </a:pPr>
            <a:endParaRPr lang="en-US" altLang="ko-KR" sz="1200" dirty="0" smtClean="0"/>
          </a:p>
          <a:p>
            <a:pPr marL="285750" indent="-285750">
              <a:spcBef>
                <a:spcPts val="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b="1" dirty="0" smtClean="0">
                <a:solidFill>
                  <a:schemeClr val="tx2"/>
                </a:solidFill>
              </a:rPr>
              <a:t>METICULOUS OVERSIGHT  </a:t>
            </a:r>
            <a:r>
              <a:rPr lang="en-US" altLang="ko-KR" sz="1200" dirty="0" smtClean="0"/>
              <a:t>Foundation Boards represent </a:t>
            </a:r>
            <a:r>
              <a:rPr lang="en-US" altLang="ko-KR" sz="1200" dirty="0"/>
              <a:t>a diverse mix of professional </a:t>
            </a:r>
            <a:r>
              <a:rPr lang="en-US" altLang="ko-KR" sz="1200" dirty="0" smtClean="0"/>
              <a:t>and </a:t>
            </a:r>
            <a:r>
              <a:rPr lang="en-US" altLang="ko-KR" sz="1200" dirty="0"/>
              <a:t>business </a:t>
            </a:r>
            <a:r>
              <a:rPr lang="en-US" altLang="ko-KR" sz="1200" dirty="0" smtClean="0"/>
              <a:t>leadership purposefully selected </a:t>
            </a:r>
            <a:r>
              <a:rPr lang="en-US" altLang="ko-KR" sz="1200" dirty="0"/>
              <a:t>for their specialized legal, business, governance and financial management </a:t>
            </a:r>
            <a:r>
              <a:rPr lang="en-US" altLang="ko-KR" sz="1200" dirty="0" smtClean="0"/>
              <a:t>expertise (rather than politically appointed).</a:t>
            </a:r>
            <a:endParaRPr lang="en-US" altLang="ko-KR" sz="1200" dirty="0"/>
          </a:p>
          <a:p>
            <a:pPr marL="171450" indent="-171450">
              <a:spcBef>
                <a:spcPts val="0"/>
              </a:spcBef>
              <a:buSzPct val="135000"/>
              <a:buFont typeface="Arial" panose="020B0604020202020204" pitchFamily="34" charset="0"/>
              <a:buChar char="►"/>
            </a:pPr>
            <a:endParaRPr lang="en-US" altLang="ko-KR" sz="1200" dirty="0" smtClean="0"/>
          </a:p>
          <a:p>
            <a:pPr marL="285750" indent="-285750">
              <a:spcBef>
                <a:spcPts val="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b="1" dirty="0" smtClean="0">
                <a:solidFill>
                  <a:schemeClr val="tx2"/>
                </a:solidFill>
              </a:rPr>
              <a:t>CONFIDENTIALITY</a:t>
            </a:r>
            <a:r>
              <a:rPr lang="en-US" altLang="ko-KR" sz="1200" dirty="0" smtClean="0"/>
              <a:t>  Often, Foundations </a:t>
            </a:r>
            <a:r>
              <a:rPr lang="en-US" altLang="ko-KR" sz="1200" dirty="0"/>
              <a:t>can protect the privacy of donors who may </a:t>
            </a:r>
            <a:r>
              <a:rPr lang="en-US" altLang="ko-KR" sz="1200" dirty="0" smtClean="0"/>
              <a:t>require that the </a:t>
            </a:r>
            <a:r>
              <a:rPr lang="en-US" altLang="ko-KR" sz="1200" dirty="0"/>
              <a:t>details of their </a:t>
            </a:r>
            <a:r>
              <a:rPr lang="en-US" altLang="ko-KR" sz="1200" dirty="0" smtClean="0"/>
              <a:t>contributions and personal </a:t>
            </a:r>
            <a:r>
              <a:rPr lang="en-US" altLang="ko-KR" sz="1200" dirty="0"/>
              <a:t>finances </a:t>
            </a:r>
            <a:r>
              <a:rPr lang="en-US" altLang="ko-KR" sz="1200" dirty="0" smtClean="0"/>
              <a:t>not </a:t>
            </a:r>
            <a:r>
              <a:rPr lang="en-US" altLang="ko-KR" sz="1200" dirty="0"/>
              <a:t>become a matter of public record</a:t>
            </a:r>
            <a:r>
              <a:rPr lang="en-US" altLang="ko-KR" sz="1200" dirty="0" smtClean="0"/>
              <a:t>.</a:t>
            </a:r>
          </a:p>
          <a:p>
            <a:pPr>
              <a:spcBef>
                <a:spcPts val="0"/>
              </a:spcBef>
              <a:buSzPct val="135000"/>
            </a:pPr>
            <a:endParaRPr lang="en-US" altLang="ko-KR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-122820" y="2727099"/>
            <a:ext cx="2123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every $1 Colleges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spend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fundraising,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Foundations return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almost $10 </a:t>
            </a:r>
          </a:p>
        </p:txBody>
      </p:sp>
      <p:pic>
        <p:nvPicPr>
          <p:cNvPr id="1026" name="Picture 2" descr="Image result for R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7160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4" y="-12059816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Projected Impact of SB540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90056" y="1275607"/>
            <a:ext cx="6912768" cy="3384376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/>
              <a:t>R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eduction in staff dedicated to resource development; remaining staff compelled to prioritize generating support for personnel services – the most difficult and time-consuming dollars to raise.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Worst case </a:t>
            </a:r>
            <a:r>
              <a:rPr lang="en-US" altLang="ko-KR" dirty="0" smtClean="0"/>
              <a:t>scenario,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potential cease of operations.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Significant reduction in </a:t>
            </a:r>
            <a:r>
              <a:rPr lang="en-US" altLang="ko-KR" dirty="0"/>
              <a:t>resources </a:t>
            </a:r>
            <a:r>
              <a:rPr lang="en-US" altLang="ko-KR" dirty="0" smtClean="0"/>
              <a:t>generated for our Colleges to support scholarships, </a:t>
            </a:r>
            <a:r>
              <a:rPr lang="en-US" altLang="ko-KR" dirty="0"/>
              <a:t>academic </a:t>
            </a:r>
            <a:r>
              <a:rPr lang="en-US" altLang="ko-KR" dirty="0" smtClean="0"/>
              <a:t>programming, facilities and student support enhancements; consequential adverse effect on student success.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Given 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substantial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percentage of 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students who rely on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financial assistance to 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help cover the cost of tuition and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books, a reduction in scholarship funding may produce worrisome outcomes including: more limited access </a:t>
            </a:r>
            <a:r>
              <a:rPr lang="en-US" alt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to higher </a:t>
            </a:r>
            <a:r>
              <a:rPr lang="en-US" altLang="ko-K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education, decreased student enrollment; longer completion rates and a corresponding increase in student loans.</a:t>
            </a:r>
            <a:endParaRPr lang="en-US" altLang="ko-K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Bef>
                <a:spcPts val="1200"/>
              </a:spcBef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Proposed Future Reporting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Sharing the total contribution and impact of our system-wide philanthropic success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90056" y="1779662"/>
            <a:ext cx="6912768" cy="2880320"/>
          </a:xfrm>
        </p:spPr>
        <p:txBody>
          <a:bodyPr/>
          <a:lstStyle/>
          <a:p>
            <a:r>
              <a:rPr lang="en-US" altLang="ko-KR" dirty="0" smtClean="0"/>
              <a:t>Standardized data to be collected individually, but reported in aggregate: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Most </a:t>
            </a:r>
            <a:r>
              <a:rPr lang="en-US" altLang="ko-KR" dirty="0"/>
              <a:t>recent fiscal year completed: start and end date 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Total </a:t>
            </a:r>
            <a:r>
              <a:rPr lang="en-US" altLang="ko-KR" dirty="0"/>
              <a:t>funds raised by Foundation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Total </a:t>
            </a:r>
            <a:r>
              <a:rPr lang="en-US" altLang="ko-KR" dirty="0"/>
              <a:t>Revenue by Foundation: funds raised plus any investment income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Total </a:t>
            </a:r>
            <a:r>
              <a:rPr lang="en-US" altLang="ko-KR" dirty="0"/>
              <a:t>provided to the College by the Foundation: total of all resources </a:t>
            </a:r>
            <a:r>
              <a:rPr lang="en-US" altLang="ko-KR" dirty="0" smtClean="0"/>
              <a:t>provided to </a:t>
            </a:r>
            <a:r>
              <a:rPr lang="en-US" altLang="ko-KR" dirty="0"/>
              <a:t>the college</a:t>
            </a:r>
          </a:p>
          <a:p>
            <a:pPr marL="285750" indent="-285750">
              <a:spcBef>
                <a:spcPts val="1200"/>
              </a:spcBef>
              <a:buSzPct val="135000"/>
              <a:buFont typeface="Arial" panose="020B0604020202020204" pitchFamily="34" charset="0"/>
              <a:buChar char="►"/>
            </a:pPr>
            <a:r>
              <a:rPr lang="en-US" altLang="ko-KR" dirty="0" smtClean="0"/>
              <a:t>Total </a:t>
            </a:r>
            <a:r>
              <a:rPr lang="en-US" altLang="ko-KR" dirty="0"/>
              <a:t>staffing (including Benefits): list those that fall under foundation staffing currently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3147814"/>
            <a:ext cx="5976664" cy="884466"/>
          </a:xfrm>
        </p:spPr>
        <p:txBody>
          <a:bodyPr/>
          <a:lstStyle/>
          <a:p>
            <a:r>
              <a:rPr lang="en-US" altLang="ko-KR" dirty="0" smtClean="0"/>
              <a:t>Questions or Comments?</a:t>
            </a:r>
            <a:endParaRPr lang="ko-KR" altLang="en-US" dirty="0"/>
          </a:p>
        </p:txBody>
      </p:sp>
      <p:pic>
        <p:nvPicPr>
          <p:cNvPr id="2050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9502"/>
            <a:ext cx="2857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7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781</Words>
  <Application>Microsoft Office PowerPoint</Application>
  <PresentationFormat>On-screen Show (16:9)</PresentationFormat>
  <Paragraphs>55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 Foundation Representatives</vt:lpstr>
      <vt:lpstr>SB540 re: DSOs</vt:lpstr>
      <vt:lpstr>Current Structure &amp; Processes</vt:lpstr>
      <vt:lpstr>Why Donors Give to Foundations</vt:lpstr>
      <vt:lpstr>Projected Impact of SB540</vt:lpstr>
      <vt:lpstr>Proposed Future Reporting</vt:lpstr>
      <vt:lpstr>Questions or Comments?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Sharlee Whiddon</cp:lastModifiedBy>
  <cp:revision>59</cp:revision>
  <dcterms:created xsi:type="dcterms:W3CDTF">2014-04-01T16:27:38Z</dcterms:created>
  <dcterms:modified xsi:type="dcterms:W3CDTF">2017-11-06T18:25:07Z</dcterms:modified>
</cp:coreProperties>
</file>